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33"/>
  </p:notesMasterIdLst>
  <p:handoutMasterIdLst>
    <p:handoutMasterId r:id="rId34"/>
  </p:handoutMasterIdLst>
  <p:sldIdLst>
    <p:sldId id="257" r:id="rId5"/>
    <p:sldId id="297" r:id="rId6"/>
    <p:sldId id="268" r:id="rId7"/>
    <p:sldId id="263" r:id="rId8"/>
    <p:sldId id="272" r:id="rId9"/>
    <p:sldId id="273" r:id="rId10"/>
    <p:sldId id="274" r:id="rId11"/>
    <p:sldId id="275" r:id="rId12"/>
    <p:sldId id="286" r:id="rId13"/>
    <p:sldId id="285" r:id="rId14"/>
    <p:sldId id="287" r:id="rId15"/>
    <p:sldId id="284" r:id="rId16"/>
    <p:sldId id="283" r:id="rId17"/>
    <p:sldId id="282" r:id="rId18"/>
    <p:sldId id="281" r:id="rId19"/>
    <p:sldId id="280" r:id="rId20"/>
    <p:sldId id="276" r:id="rId21"/>
    <p:sldId id="279" r:id="rId22"/>
    <p:sldId id="278" r:id="rId23"/>
    <p:sldId id="277" r:id="rId24"/>
    <p:sldId id="291" r:id="rId25"/>
    <p:sldId id="290" r:id="rId26"/>
    <p:sldId id="289" r:id="rId27"/>
    <p:sldId id="288" r:id="rId28"/>
    <p:sldId id="292" r:id="rId29"/>
    <p:sldId id="293" r:id="rId30"/>
    <p:sldId id="296" r:id="rId31"/>
    <p:sldId id="295" r:id="rId32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5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94404"/>
    <a:srgbClr val="5F6F0F"/>
    <a:srgbClr val="718412"/>
    <a:srgbClr val="65741A"/>
    <a:srgbClr val="70811D"/>
    <a:srgbClr val="7B8D1F"/>
    <a:srgbClr val="839721"/>
    <a:srgbClr val="95AB25"/>
    <a:srgbClr val="BC5500"/>
    <a:srgbClr val="C45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845" autoAdjust="0"/>
    <p:restoredTop sz="94660"/>
  </p:normalViewPr>
  <p:slideViewPr>
    <p:cSldViewPr>
      <p:cViewPr varScale="1">
        <p:scale>
          <a:sx n="114" d="100"/>
          <a:sy n="114" d="100"/>
        </p:scale>
        <p:origin x="480" y="114"/>
      </p:cViewPr>
      <p:guideLst>
        <p:guide orient="horz" pos="2160"/>
        <p:guide pos="3839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2838" y="1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t>2/29/2020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D8D46A-B586-417D-BFBD-8C8FE0AAF762}" type="datetimeFigureOut">
              <a:rPr lang="en-US"/>
              <a:t>2/29/2020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BA5BD7-F043-4D1B-AA17-CD412FC534DE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diagonals"/>
          <p:cNvGrpSpPr/>
          <p:nvPr/>
        </p:nvGrpSpPr>
        <p:grpSpPr>
          <a:xfrm>
            <a:off x="7516443" y="4145281"/>
            <a:ext cx="4686117" cy="2731407"/>
            <a:chOff x="5638800" y="3108960"/>
            <a:chExt cx="3515503" cy="2048555"/>
          </a:xfrm>
        </p:grpSpPr>
        <p:cxnSp>
          <p:nvCxnSpPr>
            <p:cNvPr id="14" name="Straight Connector 13"/>
            <p:cNvCxnSpPr/>
            <p:nvPr/>
          </p:nvCxnSpPr>
          <p:spPr>
            <a:xfrm flipV="1">
              <a:off x="5638800" y="3108960"/>
              <a:ext cx="3515503" cy="2037116"/>
            </a:xfrm>
            <a:prstGeom prst="line">
              <a:avLst/>
            </a:pr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V="1">
              <a:off x="6004643" y="3333750"/>
              <a:ext cx="3149660" cy="1823765"/>
            </a:xfrm>
            <a:prstGeom prst="line">
              <a:avLst/>
            </a:pr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V="1">
              <a:off x="6388342" y="3549891"/>
              <a:ext cx="2765961" cy="1600149"/>
            </a:xfrm>
            <a:prstGeom prst="lin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2" name="bottom lines"/>
          <p:cNvGrpSpPr/>
          <p:nvPr/>
        </p:nvGrpSpPr>
        <p:grpSpPr>
          <a:xfrm>
            <a:off x="-8916" y="6057149"/>
            <a:ext cx="5498726" cy="820207"/>
            <a:chOff x="-6689" y="4553748"/>
            <a:chExt cx="4125119" cy="615155"/>
          </a:xfrm>
        </p:grpSpPr>
        <p:sp>
          <p:nvSpPr>
            <p:cNvPr id="9" name="Freeform 8"/>
            <p:cNvSpPr/>
            <p:nvPr/>
          </p:nvSpPr>
          <p:spPr>
            <a:xfrm rot="16200000">
              <a:off x="1754302" y="2802395"/>
              <a:ext cx="612775" cy="411548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4115481 h 4115481"/>
                <a:gd name="connsiteX1" fmla="*/ 612775 w 612775"/>
                <a:gd name="connsiteY1" fmla="*/ 3180443 h 4115481"/>
                <a:gd name="connsiteX2" fmla="*/ 612775 w 612775"/>
                <a:gd name="connsiteY2" fmla="*/ 0 h 4115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775" h="4115481">
                  <a:moveTo>
                    <a:pt x="0" y="4115481"/>
                  </a:moveTo>
                  <a:lnTo>
                    <a:pt x="612775" y="3180443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  <p:sp>
          <p:nvSpPr>
            <p:cNvPr id="10" name="Freeform 9"/>
            <p:cNvSpPr/>
            <p:nvPr/>
          </p:nvSpPr>
          <p:spPr>
            <a:xfrm rot="16200000">
              <a:off x="1604659" y="3152814"/>
              <a:ext cx="410751" cy="3621427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202024 w 612775"/>
                <a:gd name="connsiteY1" fmla="*/ 3607676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10751 w 410751"/>
                <a:gd name="connsiteY2" fmla="*/ 0 h 3607676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09575 w 410751"/>
                <a:gd name="connsiteY2" fmla="*/ 185820 h 3607676"/>
                <a:gd name="connsiteX3" fmla="*/ 410751 w 410751"/>
                <a:gd name="connsiteY3" fmla="*/ 0 h 3607676"/>
                <a:gd name="connsiteX0" fmla="*/ 0 w 410751"/>
                <a:gd name="connsiteY0" fmla="*/ 3421856 h 3421856"/>
                <a:gd name="connsiteX1" fmla="*/ 410751 w 410751"/>
                <a:gd name="connsiteY1" fmla="*/ 2798680 h 3421856"/>
                <a:gd name="connsiteX2" fmla="*/ 409575 w 410751"/>
                <a:gd name="connsiteY2" fmla="*/ 0 h 3421856"/>
                <a:gd name="connsiteX0" fmla="*/ 0 w 410751"/>
                <a:gd name="connsiteY0" fmla="*/ 3614170 h 3614170"/>
                <a:gd name="connsiteX1" fmla="*/ 410751 w 410751"/>
                <a:gd name="connsiteY1" fmla="*/ 2990994 h 3614170"/>
                <a:gd name="connsiteX2" fmla="*/ 405947 w 410751"/>
                <a:gd name="connsiteY2" fmla="*/ 0 h 3614170"/>
                <a:gd name="connsiteX0" fmla="*/ 0 w 410751"/>
                <a:gd name="connsiteY0" fmla="*/ 3621427 h 3621427"/>
                <a:gd name="connsiteX1" fmla="*/ 410751 w 410751"/>
                <a:gd name="connsiteY1" fmla="*/ 2998251 h 3621427"/>
                <a:gd name="connsiteX2" fmla="*/ 405947 w 410751"/>
                <a:gd name="connsiteY2" fmla="*/ 0 h 3621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751" h="3621427">
                  <a:moveTo>
                    <a:pt x="0" y="3621427"/>
                  </a:moveTo>
                  <a:lnTo>
                    <a:pt x="410751" y="2998251"/>
                  </a:lnTo>
                  <a:cubicBezTo>
                    <a:pt x="410359" y="2065358"/>
                    <a:pt x="406339" y="932893"/>
                    <a:pt x="405947" y="0"/>
                  </a:cubicBezTo>
                </a:path>
              </a:pathLst>
            </a:cu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  <p:sp>
          <p:nvSpPr>
            <p:cNvPr id="11" name="Freeform 10"/>
            <p:cNvSpPr/>
            <p:nvPr/>
          </p:nvSpPr>
          <p:spPr>
            <a:xfrm rot="16200000">
              <a:off x="1462308" y="3453376"/>
              <a:ext cx="241768" cy="317976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373856 w 612775"/>
                <a:gd name="connsiteY1" fmla="*/ 3344891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919 w 238919"/>
                <a:gd name="connsiteY2" fmla="*/ 0 h 3344891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125 w 238919"/>
                <a:gd name="connsiteY2" fmla="*/ 368330 h 3344891"/>
                <a:gd name="connsiteX3" fmla="*/ 238919 w 238919"/>
                <a:gd name="connsiteY3" fmla="*/ 0 h 3344891"/>
                <a:gd name="connsiteX0" fmla="*/ 0 w 238919"/>
                <a:gd name="connsiteY0" fmla="*/ 2976561 h 2976561"/>
                <a:gd name="connsiteX1" fmla="*/ 238919 w 238919"/>
                <a:gd name="connsiteY1" fmla="*/ 2616170 h 2976561"/>
                <a:gd name="connsiteX2" fmla="*/ 238125 w 238919"/>
                <a:gd name="connsiteY2" fmla="*/ 0 h 2976561"/>
                <a:gd name="connsiteX0" fmla="*/ 0 w 241768"/>
                <a:gd name="connsiteY0" fmla="*/ 3179761 h 3179761"/>
                <a:gd name="connsiteX1" fmla="*/ 238919 w 241768"/>
                <a:gd name="connsiteY1" fmla="*/ 2819370 h 3179761"/>
                <a:gd name="connsiteX2" fmla="*/ 241754 w 241768"/>
                <a:gd name="connsiteY2" fmla="*/ 0 h 3179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1768" h="3179761">
                  <a:moveTo>
                    <a:pt x="0" y="3179761"/>
                  </a:moveTo>
                  <a:lnTo>
                    <a:pt x="238919" y="2819370"/>
                  </a:lnTo>
                  <a:cubicBezTo>
                    <a:pt x="238654" y="1947313"/>
                    <a:pt x="242019" y="872057"/>
                    <a:pt x="241754" y="0"/>
                  </a:cubicBezTo>
                </a:path>
              </a:pathLst>
            </a:cu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5176" y="584200"/>
            <a:ext cx="8735325" cy="2000251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5176" y="2616200"/>
            <a:ext cx="8735325" cy="17526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800" cap="all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2" name="Date Placeholder 2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2/29/2020</a:t>
            </a:fld>
            <a:endParaRPr/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24" name="Slide Number Placeholder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2/29/2020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96675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584200"/>
            <a:ext cx="2742486" cy="5588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8882" y="584200"/>
            <a:ext cx="7414869" cy="5588000"/>
          </a:xfrm>
        </p:spPr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2/29/2020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95886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2/29/2020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diagonals"/>
          <p:cNvGrpSpPr/>
          <p:nvPr/>
        </p:nvGrpSpPr>
        <p:grpSpPr>
          <a:xfrm>
            <a:off x="7516443" y="4145281"/>
            <a:ext cx="4686117" cy="2731407"/>
            <a:chOff x="5638800" y="3108960"/>
            <a:chExt cx="3515503" cy="2048555"/>
          </a:xfrm>
        </p:grpSpPr>
        <p:cxnSp>
          <p:nvCxnSpPr>
            <p:cNvPr id="12" name="Straight Connector 11"/>
            <p:cNvCxnSpPr/>
            <p:nvPr/>
          </p:nvCxnSpPr>
          <p:spPr>
            <a:xfrm flipV="1">
              <a:off x="5638800" y="3108960"/>
              <a:ext cx="3515503" cy="2037116"/>
            </a:xfrm>
            <a:prstGeom prst="line">
              <a:avLst/>
            </a:pr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V="1">
              <a:off x="6004643" y="3333750"/>
              <a:ext cx="3149660" cy="1823765"/>
            </a:xfrm>
            <a:prstGeom prst="line">
              <a:avLst/>
            </a:pr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V="1">
              <a:off x="6388342" y="3549891"/>
              <a:ext cx="2765961" cy="1600149"/>
            </a:xfrm>
            <a:prstGeom prst="lin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5177" y="2209801"/>
            <a:ext cx="8938472" cy="2764335"/>
          </a:xfrm>
        </p:spPr>
        <p:txBody>
          <a:bodyPr anchor="b">
            <a:normAutofit/>
          </a:bodyPr>
          <a:lstStyle>
            <a:lvl1pPr algn="l">
              <a:defRPr sz="54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5176" y="4951266"/>
            <a:ext cx="7069519" cy="1220933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800" cap="all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2/29/2020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18883" y="1706880"/>
            <a:ext cx="5078677" cy="446532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0707" y="1706880"/>
            <a:ext cx="5078677" cy="446532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2/29/2020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57647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8883" y="1701800"/>
            <a:ext cx="5082740" cy="91440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800" b="0" cap="all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18883" y="2717800"/>
            <a:ext cx="5078677" cy="3454400"/>
          </a:xfrm>
        </p:spPr>
        <p:txBody>
          <a:bodyPr>
            <a:no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96644" y="1701800"/>
            <a:ext cx="5082740" cy="91440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800" b="0" cap="all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00707" y="2717800"/>
            <a:ext cx="5078677" cy="3454400"/>
          </a:xfrm>
        </p:spPr>
        <p:txBody>
          <a:bodyPr>
            <a:no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 baseline="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2/29/2020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95381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2/29/2020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15229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2/29/2020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8882" y="1701800"/>
            <a:ext cx="4062942" cy="2438400"/>
          </a:xfrm>
        </p:spPr>
        <p:txBody>
          <a:bodyPr anchor="b">
            <a:normAutofit/>
          </a:bodyPr>
          <a:lstStyle>
            <a:lvl1pPr algn="l">
              <a:defRPr sz="2800" b="0" cap="all" spc="20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8882" y="4241800"/>
            <a:ext cx="4062942" cy="19304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84971" y="584200"/>
            <a:ext cx="6094413" cy="55880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2/29/2020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18139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8882" y="1701800"/>
            <a:ext cx="4062942" cy="2438400"/>
          </a:xfrm>
        </p:spPr>
        <p:txBody>
          <a:bodyPr anchor="b">
            <a:normAutofit/>
          </a:bodyPr>
          <a:lstStyle>
            <a:lvl1pPr algn="l">
              <a:defRPr sz="2800" b="0" cap="all" spc="20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8882" y="4241800"/>
            <a:ext cx="4062942" cy="19304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5484971" y="584200"/>
            <a:ext cx="6094413" cy="5588000"/>
          </a:xfrm>
          <a:ln w="12700">
            <a:solidFill>
              <a:schemeClr val="bg1">
                <a:lumMod val="75000"/>
                <a:lumOff val="25000"/>
              </a:schemeClr>
            </a:solidFill>
            <a:miter lim="800000"/>
          </a:ln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609493" indent="0">
              <a:buNone/>
              <a:defRPr sz="3700"/>
            </a:lvl2pPr>
            <a:lvl3pPr marL="1218987" indent="0">
              <a:buNone/>
              <a:defRPr sz="3200"/>
            </a:lvl3pPr>
            <a:lvl4pPr marL="1828480" indent="0">
              <a:buNone/>
              <a:defRPr sz="2700"/>
            </a:lvl4pPr>
            <a:lvl5pPr marL="2437973" indent="0">
              <a:buNone/>
              <a:defRPr sz="2700"/>
            </a:lvl5pPr>
            <a:lvl6pPr marL="3047467" indent="0">
              <a:buNone/>
              <a:defRPr sz="2700"/>
            </a:lvl6pPr>
            <a:lvl7pPr marL="3656960" indent="0">
              <a:buNone/>
              <a:defRPr sz="2700"/>
            </a:lvl7pPr>
            <a:lvl8pPr marL="4266453" indent="0">
              <a:buNone/>
              <a:defRPr sz="2700"/>
            </a:lvl8pPr>
            <a:lvl9pPr marL="4875947" indent="0">
              <a:buNone/>
              <a:defRPr sz="27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2/29/2020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23431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100000"/>
                <a:shade val="0"/>
                <a:satMod val="100000"/>
              </a:schemeClr>
            </a:gs>
            <a:gs pos="85000">
              <a:schemeClr val="bg2">
                <a:tint val="100000"/>
                <a:shade val="30000"/>
                <a:satMod val="100000"/>
              </a:schemeClr>
            </a:gs>
            <a:gs pos="100000">
              <a:schemeClr val="bg2">
                <a:shade val="60000"/>
                <a:satMod val="100000"/>
              </a:schemeClr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left lines"/>
          <p:cNvGrpSpPr/>
          <p:nvPr/>
        </p:nvGrpSpPr>
        <p:grpSpPr>
          <a:xfrm>
            <a:off x="-15870" y="-3174"/>
            <a:ext cx="819993" cy="5229225"/>
            <a:chOff x="-11906" y="-2381"/>
            <a:chExt cx="615155" cy="3921919"/>
          </a:xfrm>
        </p:grpSpPr>
        <p:sp>
          <p:nvSpPr>
            <p:cNvPr id="10" name="Freeform 9"/>
            <p:cNvSpPr/>
            <p:nvPr/>
          </p:nvSpPr>
          <p:spPr>
            <a:xfrm>
              <a:off x="-9526" y="0"/>
              <a:ext cx="612775" cy="3919538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775" h="3919538">
                  <a:moveTo>
                    <a:pt x="0" y="3919538"/>
                  </a:moveTo>
                  <a:lnTo>
                    <a:pt x="612775" y="2984500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Freeform 10"/>
            <p:cNvSpPr/>
            <p:nvPr/>
          </p:nvSpPr>
          <p:spPr>
            <a:xfrm>
              <a:off x="-11906" y="0"/>
              <a:ext cx="410751" cy="3421856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202024 w 612775"/>
                <a:gd name="connsiteY1" fmla="*/ 3607676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10751 w 410751"/>
                <a:gd name="connsiteY2" fmla="*/ 0 h 3607676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09575 w 410751"/>
                <a:gd name="connsiteY2" fmla="*/ 185820 h 3607676"/>
                <a:gd name="connsiteX3" fmla="*/ 410751 w 410751"/>
                <a:gd name="connsiteY3" fmla="*/ 0 h 3607676"/>
                <a:gd name="connsiteX0" fmla="*/ 0 w 410751"/>
                <a:gd name="connsiteY0" fmla="*/ 3421856 h 3421856"/>
                <a:gd name="connsiteX1" fmla="*/ 410751 w 410751"/>
                <a:gd name="connsiteY1" fmla="*/ 2798680 h 3421856"/>
                <a:gd name="connsiteX2" fmla="*/ 409575 w 410751"/>
                <a:gd name="connsiteY2" fmla="*/ 0 h 342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751" h="3421856">
                  <a:moveTo>
                    <a:pt x="0" y="3421856"/>
                  </a:moveTo>
                  <a:lnTo>
                    <a:pt x="410751" y="2798680"/>
                  </a:lnTo>
                  <a:lnTo>
                    <a:pt x="409575" y="0"/>
                  </a:lnTo>
                </a:path>
              </a:pathLst>
            </a:cu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4" name="Freeform 13"/>
            <p:cNvSpPr/>
            <p:nvPr/>
          </p:nvSpPr>
          <p:spPr>
            <a:xfrm>
              <a:off x="-7144" y="-2381"/>
              <a:ext cx="238919" cy="297656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373856 w 612775"/>
                <a:gd name="connsiteY1" fmla="*/ 3344891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919 w 238919"/>
                <a:gd name="connsiteY2" fmla="*/ 0 h 3344891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125 w 238919"/>
                <a:gd name="connsiteY2" fmla="*/ 368330 h 3344891"/>
                <a:gd name="connsiteX3" fmla="*/ 238919 w 238919"/>
                <a:gd name="connsiteY3" fmla="*/ 0 h 3344891"/>
                <a:gd name="connsiteX0" fmla="*/ 0 w 238919"/>
                <a:gd name="connsiteY0" fmla="*/ 2976561 h 2976561"/>
                <a:gd name="connsiteX1" fmla="*/ 238919 w 238919"/>
                <a:gd name="connsiteY1" fmla="*/ 2616170 h 2976561"/>
                <a:gd name="connsiteX2" fmla="*/ 238125 w 238919"/>
                <a:gd name="connsiteY2" fmla="*/ 0 h 2976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8919" h="2976561">
                  <a:moveTo>
                    <a:pt x="0" y="2976561"/>
                  </a:moveTo>
                  <a:lnTo>
                    <a:pt x="238919" y="2616170"/>
                  </a:lnTo>
                  <a:cubicBezTo>
                    <a:pt x="238654" y="1744113"/>
                    <a:pt x="238390" y="872057"/>
                    <a:pt x="238125" y="0"/>
                  </a:cubicBezTo>
                </a:path>
              </a:pathLst>
            </a:cu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1223963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8883" y="1701797"/>
            <a:ext cx="10360501" cy="4462272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18882" y="6356352"/>
            <a:ext cx="2234618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DFD029-FB74-4578-B929-F66AA97659CA}" type="datetimeFigureOut">
              <a:rPr lang="en-US"/>
              <a:pPr/>
              <a:t>2/29/2020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53501" y="6356352"/>
            <a:ext cx="5281824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63649" y="6356352"/>
            <a:ext cx="1015735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90000"/>
        </a:lnSpc>
        <a:spcBef>
          <a:spcPts val="1600"/>
        </a:spcBef>
        <a:buClr>
          <a:schemeClr val="accent1"/>
        </a:buClr>
        <a:buSzPct val="100000"/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Maximal Independent Set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Parallel Algorithm</a:t>
            </a:r>
          </a:p>
        </p:txBody>
      </p:sp>
    </p:spTree>
    <p:extLst>
      <p:ext uri="{BB962C8B-B14F-4D97-AF65-F5344CB8AC3E}">
        <p14:creationId xmlns:p14="http://schemas.microsoft.com/office/powerpoint/2010/main" val="1332291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9316" y="749720"/>
            <a:ext cx="6130193" cy="5358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814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9316" y="749720"/>
            <a:ext cx="6130193" cy="5358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874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9316" y="749720"/>
            <a:ext cx="6130193" cy="5358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277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9316" y="749720"/>
            <a:ext cx="6130193" cy="5358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607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9316" y="749720"/>
            <a:ext cx="6130193" cy="5358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902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9316" y="749720"/>
            <a:ext cx="6130193" cy="5358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077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9316" y="749720"/>
            <a:ext cx="6130193" cy="5358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829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9316" y="749720"/>
            <a:ext cx="6130193" cy="5358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266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9316" y="749720"/>
            <a:ext cx="6130193" cy="5358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642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9316" y="749720"/>
            <a:ext cx="6130193" cy="5358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387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 numCol="2" spcCol="914400"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400" dirty="0">
                <a:solidFill>
                  <a:schemeClr val="accent1"/>
                </a:solidFill>
              </a:rPr>
              <a:t>Graph </a:t>
            </a:r>
            <a:r>
              <a:rPr lang="en-US" sz="2400" dirty="0"/>
              <a:t>= { Nodes, Neighbors }</a:t>
            </a:r>
          </a:p>
          <a:p>
            <a:pPr marL="0" indent="0">
              <a:lnSpc>
                <a:spcPct val="150000"/>
              </a:lnSpc>
              <a:buNone/>
            </a:pPr>
            <a:endParaRPr lang="en-US" sz="2400" dirty="0"/>
          </a:p>
          <a:p>
            <a:pPr marL="0" indent="0">
              <a:lnSpc>
                <a:spcPct val="150000"/>
              </a:lnSpc>
              <a:buNone/>
            </a:pPr>
            <a:r>
              <a:rPr lang="en-US" sz="2400" dirty="0"/>
              <a:t>If a node is in the independent set, then all of its </a:t>
            </a:r>
            <a:r>
              <a:rPr lang="en-US" sz="2400" dirty="0">
                <a:solidFill>
                  <a:schemeClr val="accent1"/>
                </a:solidFill>
              </a:rPr>
              <a:t>neighbors </a:t>
            </a:r>
            <a:r>
              <a:rPr lang="en-US" sz="2400" dirty="0"/>
              <a:t>cannot be in the independent set.</a:t>
            </a:r>
          </a:p>
          <a:p>
            <a:pPr marL="0" indent="0">
              <a:lnSpc>
                <a:spcPct val="150000"/>
              </a:lnSpc>
              <a:buNone/>
            </a:pPr>
            <a:endParaRPr lang="en-US" sz="2400" dirty="0"/>
          </a:p>
          <a:p>
            <a:pPr marL="0" indent="0">
              <a:lnSpc>
                <a:spcPct val="150000"/>
              </a:lnSpc>
              <a:buNone/>
            </a:pPr>
            <a:r>
              <a:rPr lang="en-US" sz="2400" dirty="0"/>
              <a:t>An independent set is </a:t>
            </a:r>
            <a:r>
              <a:rPr lang="en-US" sz="2400" i="1" dirty="0"/>
              <a:t>maximal</a:t>
            </a:r>
            <a:r>
              <a:rPr lang="en-US" sz="2400" dirty="0"/>
              <a:t> when no more nodes can be added to the set without incurring an edge, whereas an independent set is </a:t>
            </a:r>
            <a:r>
              <a:rPr lang="en-US" sz="2400" i="1" dirty="0">
                <a:solidFill>
                  <a:schemeClr val="accent1"/>
                </a:solidFill>
              </a:rPr>
              <a:t>maximum</a:t>
            </a:r>
            <a:r>
              <a:rPr lang="en-US" sz="2400" dirty="0">
                <a:solidFill>
                  <a:schemeClr val="accent1"/>
                </a:solidFill>
              </a:rPr>
              <a:t> </a:t>
            </a:r>
            <a:r>
              <a:rPr lang="en-US" sz="2400" dirty="0"/>
              <a:t>when it’s the largest possible size for the given graph.</a:t>
            </a:r>
          </a:p>
        </p:txBody>
      </p:sp>
    </p:spTree>
    <p:extLst>
      <p:ext uri="{BB962C8B-B14F-4D97-AF65-F5344CB8AC3E}">
        <p14:creationId xmlns:p14="http://schemas.microsoft.com/office/powerpoint/2010/main" val="3558168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9316" y="749720"/>
            <a:ext cx="6130193" cy="5358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296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9316" y="749720"/>
            <a:ext cx="6130193" cy="5358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150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9316" y="749720"/>
            <a:ext cx="6130193" cy="5358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341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9316" y="749720"/>
            <a:ext cx="6130193" cy="5358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464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9316" y="749720"/>
            <a:ext cx="6130193" cy="5358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578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9316" y="749720"/>
            <a:ext cx="6130193" cy="5358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90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9316" y="749720"/>
            <a:ext cx="6130193" cy="5358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486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4960" y="1645920"/>
            <a:ext cx="6415798" cy="4832679"/>
          </a:xfrm>
          <a:prstGeom prst="rect">
            <a:avLst/>
          </a:prstGeom>
        </p:spPr>
      </p:pic>
      <p:sp>
        <p:nvSpPr>
          <p:cNvPr id="3" name="Title 6"/>
          <p:cNvSpPr txBox="1">
            <a:spLocks/>
          </p:cNvSpPr>
          <p:nvPr/>
        </p:nvSpPr>
        <p:spPr>
          <a:xfrm>
            <a:off x="1218883" y="274637"/>
            <a:ext cx="10360501" cy="1223963"/>
          </a:xfrm>
          <a:prstGeom prst="rect">
            <a:avLst/>
          </a:prstGeom>
        </p:spPr>
        <p:txBody>
          <a:bodyPr/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C++ Implementation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97280" y="2090172"/>
            <a:ext cx="4072140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OpenMP</a:t>
            </a:r>
            <a:r>
              <a:rPr lang="en-US" sz="2800" dirty="0"/>
              <a:t> (</a:t>
            </a:r>
            <a:r>
              <a:rPr lang="en-US" sz="2800" dirty="0">
                <a:solidFill>
                  <a:schemeClr val="accent1"/>
                </a:solidFill>
              </a:rPr>
              <a:t>shared</a:t>
            </a:r>
            <a:r>
              <a:rPr lang="en-US" sz="2800" dirty="0">
                <a:solidFill>
                  <a:srgbClr val="00B0F0"/>
                </a:solidFill>
              </a:rPr>
              <a:t> </a:t>
            </a:r>
            <a:r>
              <a:rPr lang="en-US" sz="2800" dirty="0">
                <a:solidFill>
                  <a:schemeClr val="accent1"/>
                </a:solidFill>
              </a:rPr>
              <a:t>memory</a:t>
            </a:r>
            <a:r>
              <a:rPr lang="en-US" sz="2800" dirty="0"/>
              <a:t>)</a:t>
            </a:r>
          </a:p>
          <a:p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1"/>
                </a:solidFill>
              </a:rPr>
              <a:t>:</a:t>
            </a:r>
            <a:r>
              <a:rPr lang="en-US" sz="2800" dirty="0"/>
              <a:t>    </a:t>
            </a:r>
            <a:r>
              <a:rPr lang="en-US" sz="1600" dirty="0"/>
              <a:t>not allowed (only canonical form)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1"/>
                </a:solidFill>
              </a:rPr>
              <a:t>!=</a:t>
            </a:r>
            <a:r>
              <a:rPr lang="en-US" sz="2800" dirty="0"/>
              <a:t>  </a:t>
            </a:r>
            <a:r>
              <a:rPr lang="en-US" sz="1600" dirty="0"/>
              <a:t>invalid controlling predicate</a:t>
            </a:r>
            <a:endParaRPr lang="en-US" sz="20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1"/>
                </a:solidFill>
              </a:rPr>
              <a:t>&lt;</a:t>
            </a:r>
            <a:r>
              <a:rPr lang="en-US" sz="2800" dirty="0"/>
              <a:t>   </a:t>
            </a:r>
            <a:r>
              <a:rPr lang="en-US" sz="1600" dirty="0"/>
              <a:t>not allowed for bidirectional iterator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898690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5904" y="228600"/>
            <a:ext cx="3724458" cy="643722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212" y="2826344"/>
            <a:ext cx="3184331" cy="38394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4684" y="228600"/>
            <a:ext cx="6411220" cy="6444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661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218883" y="228600"/>
            <a:ext cx="10360501" cy="1223963"/>
          </a:xfrm>
        </p:spPr>
        <p:txBody>
          <a:bodyPr/>
          <a:lstStyle/>
          <a:p>
            <a:r>
              <a:rPr lang="en-US" dirty="0"/>
              <a:t>Algorithm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2894686" y="1452562"/>
            <a:ext cx="7009726" cy="5405438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lnSpc>
                <a:spcPct val="150000"/>
              </a:lnSpc>
              <a:buNone/>
            </a:pPr>
            <a:r>
              <a:rPr lang="en-US" sz="3200" dirty="0">
                <a:solidFill>
                  <a:schemeClr val="accent1"/>
                </a:solidFill>
              </a:rPr>
              <a:t>Assign</a:t>
            </a:r>
            <a:r>
              <a:rPr lang="en-US" sz="3200" dirty="0"/>
              <a:t> each node in graph a priority [0.0, 1.0]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3200" dirty="0"/>
              <a:t>While </a:t>
            </a:r>
            <a:r>
              <a:rPr lang="en-US" sz="3200" dirty="0">
                <a:solidFill>
                  <a:schemeClr val="accent1"/>
                </a:solidFill>
              </a:rPr>
              <a:t>graph</a:t>
            </a:r>
            <a:r>
              <a:rPr lang="en-US" sz="3200" dirty="0"/>
              <a:t> is not empty:</a:t>
            </a:r>
          </a:p>
          <a:p>
            <a:pPr marL="682633" lvl="2" indent="0">
              <a:lnSpc>
                <a:spcPct val="150000"/>
              </a:lnSpc>
              <a:buNone/>
            </a:pPr>
            <a:r>
              <a:rPr lang="en-US" sz="3200" dirty="0"/>
              <a:t>For each </a:t>
            </a:r>
            <a:r>
              <a:rPr lang="en-US" sz="3200" dirty="0">
                <a:solidFill>
                  <a:schemeClr val="accent1"/>
                </a:solidFill>
              </a:rPr>
              <a:t>node</a:t>
            </a:r>
            <a:r>
              <a:rPr lang="en-US" sz="3200" dirty="0"/>
              <a:t> in graph:</a:t>
            </a:r>
          </a:p>
          <a:p>
            <a:pPr marL="1292126" lvl="4" indent="0">
              <a:lnSpc>
                <a:spcPct val="150000"/>
              </a:lnSpc>
              <a:buNone/>
            </a:pPr>
            <a:r>
              <a:rPr lang="en-US" sz="3200" dirty="0"/>
              <a:t>Compare node priority to</a:t>
            </a:r>
            <a:r>
              <a:rPr lang="en-US" sz="3200" dirty="0">
                <a:solidFill>
                  <a:srgbClr val="00B0F0"/>
                </a:solidFill>
              </a:rPr>
              <a:t> </a:t>
            </a:r>
            <a:r>
              <a:rPr lang="en-US" sz="3200" dirty="0">
                <a:solidFill>
                  <a:schemeClr val="accent1"/>
                </a:solidFill>
              </a:rPr>
              <a:t>neighbors’</a:t>
            </a:r>
            <a:r>
              <a:rPr lang="en-US" sz="3200" dirty="0"/>
              <a:t> </a:t>
            </a:r>
            <a:r>
              <a:rPr lang="en-US" sz="3200" dirty="0">
                <a:solidFill>
                  <a:schemeClr val="accent1"/>
                </a:solidFill>
              </a:rPr>
              <a:t>priority</a:t>
            </a:r>
          </a:p>
          <a:p>
            <a:pPr marL="1292126" lvl="4" indent="0">
              <a:lnSpc>
                <a:spcPct val="150000"/>
              </a:lnSpc>
              <a:buNone/>
            </a:pPr>
            <a:r>
              <a:rPr lang="en-US" sz="3200" dirty="0"/>
              <a:t>If </a:t>
            </a:r>
            <a:r>
              <a:rPr lang="en-US" sz="3200" dirty="0">
                <a:solidFill>
                  <a:schemeClr val="accent1"/>
                </a:solidFill>
              </a:rPr>
              <a:t>max</a:t>
            </a:r>
            <a:r>
              <a:rPr lang="en-US" sz="3200" dirty="0"/>
              <a:t> priority:</a:t>
            </a:r>
          </a:p>
          <a:p>
            <a:pPr marL="2206366" lvl="7" indent="0">
              <a:lnSpc>
                <a:spcPct val="150000"/>
              </a:lnSpc>
              <a:buNone/>
            </a:pPr>
            <a:r>
              <a:rPr lang="en-US" sz="3200" dirty="0"/>
              <a:t>Add node to </a:t>
            </a:r>
            <a:r>
              <a:rPr lang="en-US" sz="3200" dirty="0">
                <a:solidFill>
                  <a:schemeClr val="accent1"/>
                </a:solidFill>
              </a:rPr>
              <a:t>independent</a:t>
            </a:r>
            <a:r>
              <a:rPr lang="en-US" sz="3200" dirty="0"/>
              <a:t> </a:t>
            </a:r>
            <a:r>
              <a:rPr lang="en-US" sz="3200" dirty="0">
                <a:solidFill>
                  <a:schemeClr val="accent1"/>
                </a:solidFill>
              </a:rPr>
              <a:t>set</a:t>
            </a:r>
            <a:r>
              <a:rPr lang="en-US" sz="3200" dirty="0">
                <a:solidFill>
                  <a:srgbClr val="00B0F0"/>
                </a:solidFill>
              </a:rPr>
              <a:t> </a:t>
            </a:r>
          </a:p>
          <a:p>
            <a:pPr marL="2206366" lvl="7" indent="0">
              <a:lnSpc>
                <a:spcPct val="150000"/>
              </a:lnSpc>
              <a:buNone/>
            </a:pPr>
            <a:r>
              <a:rPr lang="en-US" sz="3200" dirty="0">
                <a:solidFill>
                  <a:schemeClr val="accent1"/>
                </a:solidFill>
              </a:rPr>
              <a:t>Remove</a:t>
            </a:r>
            <a:r>
              <a:rPr lang="en-US" sz="3200" dirty="0"/>
              <a:t> node’s neighbors from graph</a:t>
            </a:r>
          </a:p>
          <a:p>
            <a:pPr marL="2206366" lvl="7" indent="0">
              <a:lnSpc>
                <a:spcPct val="150000"/>
              </a:lnSpc>
              <a:buNone/>
            </a:pPr>
            <a:r>
              <a:rPr lang="en-US" sz="3200" dirty="0">
                <a:solidFill>
                  <a:schemeClr val="accent1"/>
                </a:solidFill>
              </a:rPr>
              <a:t>Remove</a:t>
            </a:r>
            <a:r>
              <a:rPr lang="en-US" sz="3200" dirty="0"/>
              <a:t> node from graph</a:t>
            </a:r>
          </a:p>
        </p:txBody>
      </p:sp>
    </p:spTree>
    <p:extLst>
      <p:ext uri="{BB962C8B-B14F-4D97-AF65-F5344CB8AC3E}">
        <p14:creationId xmlns:p14="http://schemas.microsoft.com/office/powerpoint/2010/main" val="3529114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9316" y="749720"/>
            <a:ext cx="6130193" cy="5358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850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9316" y="749720"/>
            <a:ext cx="6130193" cy="5358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560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9316" y="749720"/>
            <a:ext cx="6130193" cy="5358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645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9316" y="749720"/>
            <a:ext cx="6130193" cy="5358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807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9316" y="749720"/>
            <a:ext cx="6130193" cy="5358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14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9316" y="749720"/>
            <a:ext cx="6130193" cy="5358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515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ech 16x9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  <a:extLst>
    <a:ext uri="{05A4C25C-085E-4340-85A3-A5531E510DB2}">
      <thm15:themeFamily xmlns:thm15="http://schemas.microsoft.com/office/thememl/2012/main" name="TF02787990.potx" id="{BDB9CD5E-36EC-45F3-B87D-6D062B8A3823}" vid="{51682E2F-7C85-4D6F-AD40-072EFC83910D}"/>
    </a:ext>
  </a:extLst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ocPublishedLinkedAssetsLookup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LocLastLocAttemptVersionTypeLookup xmlns="4873beb7-5857-4685-be1f-d57550cc96cc" xsi:nil="true"/>
    <DirectSourceMarket xmlns="4873beb7-5857-4685-be1f-d57550cc96cc" xsi:nil="true"/>
    <ThumbnailAssetId xmlns="4873beb7-5857-4685-be1f-d57550cc96cc" xsi:nil="true"/>
    <PrimaryImageGen xmlns="4873beb7-5857-4685-be1f-d57550cc96cc">false</PrimaryImageGen>
    <LocNewPublishedVersionLookup xmlns="4873beb7-5857-4685-be1f-d57550cc96cc" xsi:nil="true"/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LocOverallPublishStatusLookup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LocOverallLocStatusLookup xmlns="4873beb7-5857-4685-be1f-d57550cc96cc" xsi:nil="true"/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1345093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>This simple template design works for technology and  businesses, but it's versatile enough to use in other contexts.  It features multiple slide layouts designed for widescreen (16x9 resolution) and includes a sample SmartArt list and chart that are easily editable.</APDescription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2011-11-26T00:30:00+00:00</AssetStart>
    <Provider xmlns="4873beb7-5857-4685-be1f-d57550cc96cc" xsi:nil="true"/>
    <AcquiredFrom xmlns="4873beb7-5857-4685-be1f-d57550cc96cc">None</AcquiredFrom>
    <FriendlyTitle xmlns="4873beb7-5857-4685-be1f-d57550cc96cc" xsi:nil="true"/>
    <LastHandOff xmlns="4873beb7-5857-4685-be1f-d57550cc96cc" xsi:nil="true"/>
    <TPClientViewer xmlns="4873beb7-5857-4685-be1f-d57550cc96cc" xsi:nil="true"/>
    <TemplateStatus xmlns="4873beb7-5857-4685-be1f-d57550cc96cc">Complete</TemplateStatus>
    <Downloads xmlns="4873beb7-5857-4685-be1f-d57550cc96cc">0</Downloads>
    <OOCacheId xmlns="4873beb7-5857-4685-be1f-d57550cc96cc" xsi:nil="true"/>
    <IsDeleted xmlns="4873beb7-5857-4685-be1f-d57550cc96cc">false</IsDeleted>
    <LocPublishedDependentAssetsLookup xmlns="4873beb7-5857-4685-be1f-d57550cc96cc" xsi:nil="true"/>
    <TPExecutable xmlns="4873beb7-5857-4685-be1f-d57550cc96cc" xsi:nil="true"/>
    <EditorialTags xmlns="4873beb7-5857-4685-be1f-d57550cc96cc" xsi:nil="true"/>
    <SubmitterId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TP102787989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694266</LocLastLocAttemptVersionLookup>
    <LocProcessedForHandoffsLookup xmlns="4873beb7-5857-4685-be1f-d57550cc96cc" xsi:nil="true"/>
    <IsSearchable xmlns="4873beb7-5857-4685-be1f-d57550cc96cc">true</IsSearchable>
    <TemplateTemplateType xmlns="4873beb7-5857-4685-be1f-d57550cc96cc">PowerPoint Presentation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LocOverallPreviewStatusLookup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 xsi:nil="true"/>
    <OutputCachingOn xmlns="4873beb7-5857-4685-be1f-d57550cc96cc">false</OutputCachingOn>
    <AverageRating xmlns="4873beb7-5857-4685-be1f-d57550cc96cc" xsi:nil="true"/>
    <APAuthor xmlns="4873beb7-5857-4685-be1f-d57550cc96cc">
      <UserInfo>
        <DisplayName>REDMOND\kristaa</DisplayName>
        <AccountId>136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LocProcessedForMarketsLookup xmlns="4873beb7-5857-4685-be1f-d57550cc96cc" xsi:nil="true"/>
    <TPLaunchHelpLinkType xmlns="4873beb7-5857-4685-be1f-d57550cc96cc">Template</TPLaunchHelpLinkType>
    <OriginalRelease xmlns="4873beb7-5857-4685-be1f-d57550cc96cc">15</OriginalRelease>
    <LocalizationTagsTaxHTField0 xmlns="4873beb7-5857-4685-be1f-d57550cc96cc">
      <Terms xmlns="http://schemas.microsoft.com/office/infopath/2007/PartnerControls"/>
    </LocalizationTagsTaxHTField0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LocOverallHandbackStatusLookup xmlns="4873beb7-5857-4685-be1f-d57550cc96cc" xsi:nil="true"/>
    <ShowIn xmlns="4873beb7-5857-4685-be1f-d57550cc96cc">Show everywhere</ShowIn>
    <UANotes xmlns="4873beb7-5857-4685-be1f-d57550cc96cc" xsi:nil="true"/>
    <InternalTagsTaxHTField0 xmlns="4873beb7-5857-4685-be1f-d57550cc96cc">
      <Terms xmlns="http://schemas.microsoft.com/office/infopath/2007/PartnerControls"/>
    </InternalTagsTaxHTField0>
    <CSXHash xmlns="4873beb7-5857-4685-be1f-d57550cc96cc" xsi:nil="true"/>
    <VoteCount xmlns="4873beb7-5857-4685-be1f-d57550cc96cc" xsi:nil="true"/>
    <AssetExpire xmlns="4873beb7-5857-4685-be1f-d57550cc96cc">2029-05-12T07:00:00+00:00</AssetExpire>
    <DSATActionTaken xmlns="4873beb7-5857-4685-be1f-d57550cc96cc" xsi:nil="true"/>
    <CSXSubmissionMarket xmlns="4873beb7-5857-4685-be1f-d57550cc96cc" xsi:nil="true"/>
    <LocMarketGroupTiers2 xmlns="4873beb7-5857-4685-be1f-d57550cc96cc" xsi:nil="true"/>
  </documentManagement>
</p:properties>
</file>

<file path=customXml/itemProps1.xml><?xml version="1.0" encoding="utf-8"?>
<ds:datastoreItem xmlns:ds="http://schemas.openxmlformats.org/officeDocument/2006/customXml" ds:itemID="{A09BF4D4-EF60-4196-BFC3-9462D607978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0C67BEE-D13F-4BD2-98A5-34D8A0977F68}">
  <ds:schemaRefs>
    <ds:schemaRef ds:uri="http://purl.org/dc/terms/"/>
    <ds:schemaRef ds:uri="4873beb7-5857-4685-be1f-d57550cc96cc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documentManagement/types"/>
    <ds:schemaRef ds:uri="http://schemas.openxmlformats.org/package/2006/metadata/core-properties"/>
    <ds:schemaRef ds:uri="http://schemas.microsoft.com/office/2006/metadata/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Triple circuit lines presentation (widescreen)</Template>
  <TotalTime>611</TotalTime>
  <Words>147</Words>
  <Application>Microsoft Office PowerPoint</Application>
  <PresentationFormat>Custom</PresentationFormat>
  <Paragraphs>24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1" baseType="lpstr">
      <vt:lpstr>Arial</vt:lpstr>
      <vt:lpstr>Calibri</vt:lpstr>
      <vt:lpstr>Tech 16x9</vt:lpstr>
      <vt:lpstr>Maximal Independent Set</vt:lpstr>
      <vt:lpstr>Definition</vt:lpstr>
      <vt:lpstr>Algorithm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Maximal Independent Set</dc:title>
  <dc:creator>Sam Kellar</dc:creator>
  <cp:lastModifiedBy>Sam Kellar</cp:lastModifiedBy>
  <cp:revision>22</cp:revision>
  <dcterms:created xsi:type="dcterms:W3CDTF">2018-04-18T20:37:41Z</dcterms:created>
  <dcterms:modified xsi:type="dcterms:W3CDTF">2020-02-29T19:25:02Z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CampaignTags">
    <vt:lpwstr/>
  </property>
  <property fmtid="{D5CDD505-2E9C-101B-9397-08002B2CF9AE}" pid="7" name="ScenarioTags">
    <vt:lpwstr/>
  </property>
</Properties>
</file>